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9" r:id="rId13"/>
    <p:sldId id="270" r:id="rId14"/>
    <p:sldId id="271" r:id="rId15"/>
    <p:sldId id="272" r:id="rId16"/>
    <p:sldId id="273" r:id="rId17"/>
    <p:sldId id="275" r:id="rId18"/>
    <p:sldId id="277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3B042-33D6-2542-90AD-E71BC58D613D}" type="datetimeFigureOut">
              <a:rPr lang="en-US" smtClean="0"/>
              <a:t>3/30/16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EA650-8EF7-5E4F-A566-E8F37DE8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82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A650-8EF7-5E4F-A566-E8F37DE8DD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6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A650-8EF7-5E4F-A566-E8F37DE8DD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80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8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02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63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7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26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18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2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3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49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23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5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1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oogle.com/chrome/browser/canary.html" TargetMode="External"/><Relationship Id="rId3" Type="http://schemas.openxmlformats.org/officeDocument/2006/relationships/hyperlink" Target="http://askubuntu.com/questions/250773/how-do-i-install-chromium-from-the-command-lin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oogle.com/chrome/browser/desktop/index.html" TargetMode="Externa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dforweb.github.io/" TargetMode="Externa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dforweb.github.io/stage2.html" TargetMode="Externa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IDForWeb</a:t>
            </a:r>
            <a:r>
              <a:rPr lang="en-US" dirty="0" smtClean="0"/>
              <a:t> User Testing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Instructions (Web)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Georgia Tech Institute of Information Security and Privacy</a:t>
            </a:r>
          </a:p>
          <a:p>
            <a:r>
              <a:rPr lang="en-US" dirty="0" smtClean="0"/>
              <a:t>GT-IISP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7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IDForWeb</a:t>
            </a:r>
            <a:r>
              <a:rPr lang="en-US" dirty="0" smtClean="0"/>
              <a:t> (Task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Recording Selfie Video</a:t>
            </a:r>
          </a:p>
          <a:p>
            <a:pPr lvl="1"/>
            <a:r>
              <a:rPr lang="en-US" dirty="0" smtClean="0"/>
              <a:t>A. Click </a:t>
            </a:r>
            <a:r>
              <a:rPr lang="en-US" dirty="0" smtClean="0"/>
              <a:t>‘Proceed to </a:t>
            </a:r>
            <a:r>
              <a:rPr lang="en-US" dirty="0" smtClean="0"/>
              <a:t>Record’ to begin recording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08" y="2934369"/>
            <a:ext cx="5988384" cy="33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IDForWeb</a:t>
            </a:r>
            <a:r>
              <a:rPr lang="en-US" dirty="0" smtClean="0"/>
              <a:t> (Task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Recording Selfie Video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. When Phrase comes in, read the phrase,</a:t>
            </a:r>
          </a:p>
          <a:p>
            <a:pPr lvl="1"/>
            <a:r>
              <a:rPr lang="en-US" dirty="0" smtClean="0"/>
              <a:t>C. Click ’Next’ if speaking of each phrase is finished.</a:t>
            </a:r>
          </a:p>
          <a:p>
            <a:pPr lvl="1"/>
            <a:r>
              <a:rPr lang="en-US" dirty="0" smtClean="0"/>
              <a:t>D. At the end, click ‘Done’ if you finish with all phrases.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5" t="7486" r="52540" b="36719"/>
          <a:stretch/>
        </p:blipFill>
        <p:spPr>
          <a:xfrm>
            <a:off x="484094" y="3651373"/>
            <a:ext cx="3644154" cy="30990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t="14604" r="55622" b="36678"/>
          <a:stretch/>
        </p:blipFill>
        <p:spPr>
          <a:xfrm>
            <a:off x="4293066" y="3651372"/>
            <a:ext cx="3605867" cy="3099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5" t="14408" r="55392" b="36821"/>
          <a:stretch/>
        </p:blipFill>
        <p:spPr>
          <a:xfrm>
            <a:off x="8048252" y="3651372"/>
            <a:ext cx="3659654" cy="31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IDForWeb</a:t>
            </a:r>
            <a:r>
              <a:rPr lang="en-US" dirty="0" smtClean="0"/>
              <a:t> (Task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75294" cy="4351338"/>
          </a:xfrm>
        </p:spPr>
        <p:txBody>
          <a:bodyPr/>
          <a:lstStyle/>
          <a:p>
            <a:r>
              <a:rPr lang="en-US" dirty="0" smtClean="0"/>
              <a:t>Now, the snapshot of videos will be shown on the bottom.</a:t>
            </a:r>
          </a:p>
          <a:p>
            <a:pPr lvl="1"/>
            <a:r>
              <a:rPr lang="en-US" dirty="0" smtClean="0"/>
              <a:t>Click on the </a:t>
            </a:r>
            <a:r>
              <a:rPr lang="en-US" dirty="0" smtClean="0">
                <a:solidFill>
                  <a:srgbClr val="004EFF"/>
                </a:solidFill>
              </a:rPr>
              <a:t>one of the picture </a:t>
            </a:r>
            <a:r>
              <a:rPr lang="en-US" dirty="0" smtClean="0"/>
              <a:t>that will be used as a main photo for the ID.</a:t>
            </a:r>
          </a:p>
          <a:p>
            <a:pPr lvl="2"/>
            <a:r>
              <a:rPr lang="en-US" dirty="0" smtClean="0"/>
              <a:t>Preview will be shown on the bottom.</a:t>
            </a:r>
          </a:p>
          <a:p>
            <a:pPr lvl="1"/>
            <a:r>
              <a:rPr lang="en-US" dirty="0" smtClean="0"/>
              <a:t>Then, click ‘</a:t>
            </a:r>
            <a:r>
              <a:rPr lang="en-US" dirty="0" smtClean="0">
                <a:solidFill>
                  <a:srgbClr val="004EFF"/>
                </a:solidFill>
              </a:rPr>
              <a:t>Generate ID</a:t>
            </a:r>
            <a:r>
              <a:rPr lang="en-US" dirty="0" smtClean="0"/>
              <a:t>’ to create </a:t>
            </a:r>
            <a:r>
              <a:rPr lang="en-US" dirty="0" err="1" smtClean="0"/>
              <a:t>IDForWeb</a:t>
            </a:r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" t="7486" r="51381" b="14225"/>
          <a:stretch/>
        </p:blipFill>
        <p:spPr>
          <a:xfrm>
            <a:off x="7342095" y="1444765"/>
            <a:ext cx="4424082" cy="49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IDForWeb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9072"/>
            <a:ext cx="10515600" cy="4351338"/>
          </a:xfrm>
        </p:spPr>
        <p:txBody>
          <a:bodyPr/>
          <a:lstStyle/>
          <a:p>
            <a:r>
              <a:rPr lang="en-US" dirty="0" smtClean="0"/>
              <a:t>The next screen will show the created </a:t>
            </a:r>
            <a:r>
              <a:rPr lang="en-US" dirty="0" err="1" smtClean="0"/>
              <a:t>IDForWeb</a:t>
            </a:r>
            <a:r>
              <a:rPr lang="en-US" dirty="0" smtClean="0"/>
              <a:t> on the screen.</a:t>
            </a:r>
          </a:p>
          <a:p>
            <a:pPr lvl="1"/>
            <a:r>
              <a:rPr lang="en-US" dirty="0" smtClean="0"/>
              <a:t>Click to the ID to launch Verify session (Task 2)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782" y="2961310"/>
            <a:ext cx="4334435" cy="3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3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Veryfy</a:t>
            </a:r>
            <a:r>
              <a:rPr lang="en-US" dirty="0" smtClean="0"/>
              <a:t> </a:t>
            </a:r>
            <a:r>
              <a:rPr lang="en-US" dirty="0" err="1" smtClean="0"/>
              <a:t>IDForWeb</a:t>
            </a:r>
            <a:r>
              <a:rPr lang="en-US" dirty="0" smtClean="0"/>
              <a:t> (Task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the ID (</a:t>
            </a:r>
            <a:r>
              <a:rPr lang="en-US" dirty="0" smtClean="0">
                <a:solidFill>
                  <a:srgbClr val="004EFF"/>
                </a:solidFill>
              </a:rPr>
              <a:t>Picture</a:t>
            </a:r>
            <a:r>
              <a:rPr lang="en-US" dirty="0" smtClean="0"/>
              <a:t>) that you want to run Verify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517" y="2600718"/>
            <a:ext cx="4117415" cy="393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13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Veryfy</a:t>
            </a:r>
            <a:r>
              <a:rPr lang="en-US" dirty="0" smtClean="0"/>
              <a:t> </a:t>
            </a:r>
            <a:r>
              <a:rPr lang="en-US" dirty="0" err="1" smtClean="0"/>
              <a:t>IDForWeb</a:t>
            </a:r>
            <a:r>
              <a:rPr lang="en-US" dirty="0" smtClean="0"/>
              <a:t> (Task 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14441" r="31329" b="37266"/>
          <a:stretch/>
        </p:blipFill>
        <p:spPr>
          <a:xfrm>
            <a:off x="853468" y="3142716"/>
            <a:ext cx="3352840" cy="2743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1" t="14676" r="32049" b="37409"/>
          <a:stretch/>
        </p:blipFill>
        <p:spPr>
          <a:xfrm>
            <a:off x="4551638" y="3165714"/>
            <a:ext cx="3310619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5" t="15461" r="32360" b="37909"/>
          <a:stretch/>
        </p:blipFill>
        <p:spPr>
          <a:xfrm>
            <a:off x="8240418" y="3165714"/>
            <a:ext cx="3313654" cy="274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18793" y="1825625"/>
            <a:ext cx="40699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Click ‘</a:t>
            </a:r>
            <a:r>
              <a:rPr lang="en-US" dirty="0" smtClean="0">
                <a:solidFill>
                  <a:srgbClr val="004EFF"/>
                </a:solidFill>
              </a:rPr>
              <a:t>Play</a:t>
            </a:r>
            <a:r>
              <a:rPr lang="en-US" dirty="0" smtClean="0"/>
              <a:t>’ to start verifying session.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061012" y="1825625"/>
            <a:ext cx="40699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Click ‘</a:t>
            </a:r>
            <a:r>
              <a:rPr lang="en-US" dirty="0" smtClean="0">
                <a:solidFill>
                  <a:srgbClr val="004EFF"/>
                </a:solidFill>
              </a:rPr>
              <a:t>Accept</a:t>
            </a:r>
            <a:r>
              <a:rPr lang="en-US" dirty="0" smtClean="0"/>
              <a:t>’ if all phrases are spoken correctly.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862257" y="1825625"/>
            <a:ext cx="40699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Click ‘</a:t>
            </a:r>
            <a:r>
              <a:rPr lang="en-US" dirty="0" smtClean="0">
                <a:solidFill>
                  <a:srgbClr val="004EFF"/>
                </a:solidFill>
              </a:rPr>
              <a:t>Reject</a:t>
            </a:r>
            <a:r>
              <a:rPr lang="en-US" dirty="0" smtClean="0"/>
              <a:t>’ if any of phrase was wrong.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6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Conduct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Task 1 and 2 are finished, let participants conduct survey.</a:t>
            </a:r>
          </a:p>
          <a:p>
            <a:pPr lvl="1"/>
            <a:r>
              <a:rPr lang="en-US" dirty="0" smtClean="0"/>
              <a:t>It is required to sign-in to Google because it is a Google Form, so please let participant do so.</a:t>
            </a:r>
          </a:p>
          <a:p>
            <a:r>
              <a:rPr lang="en-US" dirty="0" smtClean="0"/>
              <a:t>Type volunteer Number as</a:t>
            </a:r>
          </a:p>
          <a:p>
            <a:pPr lvl="1"/>
            <a:r>
              <a:rPr lang="en-US" dirty="0" smtClean="0"/>
              <a:t>Number in created ID..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35" y="2828771"/>
            <a:ext cx="5431865" cy="3725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650" y="4020671"/>
            <a:ext cx="3091455" cy="25332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99369" y="5757980"/>
            <a:ext cx="1059937" cy="1452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21110" y="4995979"/>
            <a:ext cx="2279137" cy="2483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859306" y="5109882"/>
            <a:ext cx="2561804" cy="648098"/>
          </a:xfrm>
          <a:prstGeom prst="straightConnector1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8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479" y="3810974"/>
            <a:ext cx="2743200" cy="25709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479" y="1027906"/>
            <a:ext cx="2743200" cy="26188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Uploading of the ID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208059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 grade your testing assignment, we collect generated ID into our server.</a:t>
            </a:r>
          </a:p>
          <a:p>
            <a:pPr lvl="1"/>
            <a:r>
              <a:rPr lang="en-US" dirty="0" smtClean="0"/>
              <a:t>Note that we encrypt, and having strong access control on the server-side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he ID will not be accessed by public.</a:t>
            </a:r>
          </a:p>
          <a:p>
            <a:r>
              <a:rPr lang="en-US" dirty="0" smtClean="0"/>
              <a:t>Please click ‘</a:t>
            </a:r>
            <a:r>
              <a:rPr lang="en-US" dirty="0" smtClean="0">
                <a:solidFill>
                  <a:srgbClr val="004EFF"/>
                </a:solidFill>
              </a:rPr>
              <a:t>Upload</a:t>
            </a:r>
            <a:r>
              <a:rPr lang="en-US" dirty="0" smtClean="0"/>
              <a:t>’ button on verify menu (or click </a:t>
            </a:r>
            <a:r>
              <a:rPr lang="en-US" dirty="0" smtClean="0">
                <a:solidFill>
                  <a:srgbClr val="004EFF"/>
                </a:solidFill>
              </a:rPr>
              <a:t>upload-all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Note that each video contains around 10MB, so please try upload when you are having suitable </a:t>
            </a:r>
            <a:r>
              <a:rPr lang="en-US" smtClean="0"/>
              <a:t>Internet connection.</a:t>
            </a:r>
            <a:endParaRPr lang="en-US" dirty="0" smtClean="0"/>
          </a:p>
          <a:p>
            <a:pPr lvl="1"/>
            <a:r>
              <a:rPr lang="en-US" dirty="0" smtClean="0"/>
              <a:t>After upload is finished, a </a:t>
            </a:r>
            <a:r>
              <a:rPr lang="en-US" dirty="0" smtClean="0">
                <a:solidFill>
                  <a:srgbClr val="00B050"/>
                </a:solidFill>
              </a:rPr>
              <a:t>green circle </a:t>
            </a:r>
            <a:r>
              <a:rPr lang="en-US" dirty="0" smtClean="0"/>
              <a:t>will be displayed.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17106" y="1156448"/>
            <a:ext cx="497541" cy="174812"/>
          </a:xfrm>
          <a:prstGeom prst="rect">
            <a:avLst/>
          </a:prstGeom>
          <a:noFill/>
          <a:ln w="25400">
            <a:solidFill>
              <a:srgbClr val="004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20145" y="3382255"/>
            <a:ext cx="1317231" cy="154322"/>
          </a:xfrm>
          <a:prstGeom prst="rect">
            <a:avLst/>
          </a:prstGeom>
          <a:noFill/>
          <a:ln w="25400">
            <a:solidFill>
              <a:srgbClr val="004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373941" y="6176963"/>
            <a:ext cx="706435" cy="204933"/>
          </a:xfrm>
          <a:prstGeom prst="rect">
            <a:avLst/>
          </a:prstGeom>
          <a:noFill/>
          <a:ln w="25400">
            <a:solidFill>
              <a:srgbClr val="004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8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camera does not work on Google Chrome, then install Chrome Canary (in Windows and Mac OS X) or Chromium (in Linux)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www.google.com/chrome/browser/canary.html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askubuntu.com/questions/250773/how-do-i-install-chromium-from-the-command-line</a:t>
            </a:r>
          </a:p>
          <a:p>
            <a:r>
              <a:rPr lang="en-US" dirty="0" smtClean="0"/>
              <a:t>If recording does not work, then try to click refresh, or close all browser window / or close other programs that uses camera and try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44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IDForWeb</a:t>
            </a:r>
            <a:r>
              <a:rPr lang="en-US" dirty="0" smtClean="0"/>
              <a:t> (Task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75294" cy="4351338"/>
          </a:xfrm>
        </p:spPr>
        <p:txBody>
          <a:bodyPr/>
          <a:lstStyle/>
          <a:p>
            <a:r>
              <a:rPr lang="en-US" dirty="0" smtClean="0"/>
              <a:t>Verifying by themselves</a:t>
            </a:r>
          </a:p>
          <a:p>
            <a:pPr lvl="1"/>
            <a:r>
              <a:rPr lang="en-US" dirty="0" smtClean="0"/>
              <a:t>Next, let the participants verify the video by themselves</a:t>
            </a:r>
          </a:p>
          <a:p>
            <a:pPr lvl="2"/>
            <a:r>
              <a:rPr lang="en-US" dirty="0" smtClean="0"/>
              <a:t>Note that the video will be used for the other person to verify the participants.</a:t>
            </a:r>
          </a:p>
          <a:p>
            <a:pPr lvl="1"/>
            <a:r>
              <a:rPr lang="en-US" dirty="0" smtClean="0"/>
              <a:t>Click ‘Play’ to start verify step.</a:t>
            </a:r>
          </a:p>
          <a:p>
            <a:pPr lvl="2"/>
            <a:r>
              <a:rPr lang="en-US" dirty="0" smtClean="0"/>
              <a:t>Phrases will move, and if the speech is not matched with the phrase, click ‘</a:t>
            </a:r>
            <a:r>
              <a:rPr lang="en-US" dirty="0" smtClean="0">
                <a:solidFill>
                  <a:srgbClr val="FF0000"/>
                </a:solidFill>
              </a:rPr>
              <a:t>Reject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/>
              <a:t>This will let the participants do recording again.</a:t>
            </a:r>
          </a:p>
          <a:p>
            <a:pPr lvl="2"/>
            <a:r>
              <a:rPr lang="en-US" dirty="0" smtClean="0"/>
              <a:t>If all phrases looks correct, click ‘</a:t>
            </a:r>
            <a:r>
              <a:rPr lang="en-US" dirty="0" smtClean="0">
                <a:solidFill>
                  <a:srgbClr val="004EFF"/>
                </a:solidFill>
              </a:rPr>
              <a:t>Accept</a:t>
            </a:r>
            <a:r>
              <a:rPr lang="en-US" dirty="0" smtClean="0"/>
              <a:t>’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" t="15009" r="52904" b="38146"/>
          <a:stretch/>
        </p:blipFill>
        <p:spPr>
          <a:xfrm>
            <a:off x="8861610" y="208850"/>
            <a:ext cx="2745425" cy="1958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" t="14937" r="55622" b="38217"/>
          <a:stretch/>
        </p:blipFill>
        <p:spPr>
          <a:xfrm>
            <a:off x="8861610" y="2164838"/>
            <a:ext cx="2745425" cy="2277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4" t="14866" r="55481" b="37219"/>
          <a:stretch/>
        </p:blipFill>
        <p:spPr>
          <a:xfrm>
            <a:off x="8861610" y="4442293"/>
            <a:ext cx="2745425" cy="23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09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Web-app 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latest version of Google </a:t>
            </a:r>
            <a:r>
              <a:rPr lang="en-US" dirty="0" smtClean="0"/>
              <a:t>Chrome</a:t>
            </a:r>
            <a:endParaRPr lang="en-US" dirty="0" smtClean="0"/>
          </a:p>
          <a:p>
            <a:pPr lvl="1"/>
            <a:r>
              <a:rPr lang="en-US" dirty="0" smtClean="0"/>
              <a:t>Download from the following link</a:t>
            </a:r>
          </a:p>
          <a:p>
            <a:pPr lvl="2"/>
            <a:r>
              <a:rPr lang="en-US" dirty="0" smtClean="0">
                <a:hlinkClick r:id="rId2"/>
              </a:rPr>
              <a:t>https://www.google.com/chrome/browser/desktop/index.html</a:t>
            </a:r>
            <a:endParaRPr lang="en-US" dirty="0" smtClean="0"/>
          </a:p>
          <a:p>
            <a:pPr lvl="2"/>
            <a:r>
              <a:rPr lang="en-US" dirty="0" smtClean="0"/>
              <a:t>Check the version is over 49</a:t>
            </a:r>
          </a:p>
          <a:p>
            <a:pPr lvl="3"/>
            <a:r>
              <a:rPr lang="en-US" dirty="0" smtClean="0"/>
              <a:t>Type chrome://help at the address bar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64" y="3750904"/>
            <a:ext cx="5315284" cy="31070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9715" y="5852109"/>
            <a:ext cx="1839414" cy="1990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0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Web-app 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web-cam and microphone equipped with the computer</a:t>
            </a:r>
          </a:p>
          <a:p>
            <a:pPr lvl="1"/>
            <a:r>
              <a:rPr lang="en-US" dirty="0" smtClean="0"/>
              <a:t>Most of laptops will have such setup.</a:t>
            </a:r>
          </a:p>
          <a:p>
            <a:pPr lvl="1"/>
            <a:r>
              <a:rPr lang="en-US" dirty="0" smtClean="0"/>
              <a:t>Make sure you allow access to MIC and CAM to the browser, by clicking ‘Allow’ if following pop-up is displayed.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656" y="3737868"/>
            <a:ext cx="3846688" cy="19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1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Setup (One-time)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9072"/>
            <a:ext cx="10515600" cy="4351338"/>
          </a:xfrm>
        </p:spPr>
        <p:txBody>
          <a:bodyPr/>
          <a:lstStyle/>
          <a:p>
            <a:r>
              <a:rPr lang="en-US" dirty="0" smtClean="0"/>
              <a:t>Connect to the following URL</a:t>
            </a:r>
          </a:p>
          <a:p>
            <a:pPr lvl="1"/>
            <a:r>
              <a:rPr lang="en-US" dirty="0" smtClean="0">
                <a:hlinkClick r:id="rId2"/>
              </a:rPr>
              <a:t>https://idforweb.github.io</a:t>
            </a:r>
            <a:endParaRPr lang="en-US" dirty="0" smtClean="0"/>
          </a:p>
          <a:p>
            <a:r>
              <a:rPr lang="en-US" dirty="0" smtClean="0"/>
              <a:t>At the first time, you are asked to setup the app with your GTID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093" y="3396176"/>
            <a:ext cx="5473625" cy="270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Setup (One-time)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9072"/>
            <a:ext cx="10515600" cy="4351338"/>
          </a:xfrm>
        </p:spPr>
        <p:txBody>
          <a:bodyPr/>
          <a:lstStyle/>
          <a:p>
            <a:r>
              <a:rPr lang="en-US" dirty="0" smtClean="0"/>
              <a:t>Type GTID, and click UPDATE to store your GTID</a:t>
            </a:r>
          </a:p>
          <a:p>
            <a:pPr lvl="1"/>
            <a:r>
              <a:rPr lang="en-US" dirty="0" smtClean="0"/>
              <a:t>Make sure your GTID is shown at the top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It must be a 9 digit (only digits are allow) number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Click Back to main to continue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124" y="3066093"/>
            <a:ext cx="5080000" cy="2095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t="6952" r="71434" b="75151"/>
          <a:stretch/>
        </p:blipFill>
        <p:spPr>
          <a:xfrm>
            <a:off x="5545061" y="5627874"/>
            <a:ext cx="3574876" cy="112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Consent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4496"/>
            <a:ext cx="10515600" cy="4351338"/>
          </a:xfrm>
        </p:spPr>
        <p:txBody>
          <a:bodyPr/>
          <a:lstStyle/>
          <a:p>
            <a:r>
              <a:rPr lang="en-US" dirty="0" smtClean="0"/>
              <a:t>As a first step, we get approval of consent from from the participants.</a:t>
            </a:r>
          </a:p>
          <a:p>
            <a:pPr lvl="1"/>
            <a:r>
              <a:rPr lang="en-US" dirty="0" smtClean="0"/>
              <a:t>Let them read through the article, and click ‘Agree’ if they agree to the contents.</a:t>
            </a:r>
          </a:p>
          <a:p>
            <a:pPr lvl="1"/>
            <a:r>
              <a:rPr lang="en-US" dirty="0" smtClean="0"/>
              <a:t>You should only proceed the user testing only if the participants voluntarily agreed to this consent form.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15553" y="4262554"/>
            <a:ext cx="5087471" cy="2286759"/>
            <a:chOff x="1160929" y="234125"/>
            <a:chExt cx="10058401" cy="57909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929" y="234125"/>
              <a:ext cx="10058400" cy="320989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930" y="3444018"/>
              <a:ext cx="10058400" cy="2581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51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Introductory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6 minute video that introduces </a:t>
            </a:r>
            <a:r>
              <a:rPr lang="en-US" dirty="0" err="1" smtClean="0"/>
              <a:t>IDForWeb</a:t>
            </a:r>
            <a:r>
              <a:rPr lang="en-US" dirty="0" smtClean="0"/>
              <a:t> will be played. Please let participants watch the video, to have knowledge what </a:t>
            </a:r>
            <a:r>
              <a:rPr lang="en-US" dirty="0" err="1" smtClean="0"/>
              <a:t>IDForWeb</a:t>
            </a:r>
            <a:r>
              <a:rPr lang="en-US" dirty="0" smtClean="0"/>
              <a:t> is, and which kind of problem it tackles.</a:t>
            </a:r>
          </a:p>
          <a:p>
            <a:r>
              <a:rPr lang="en-US" dirty="0" smtClean="0"/>
              <a:t>After the video is finished, the screen will automatically move to the menu.</a:t>
            </a:r>
          </a:p>
          <a:p>
            <a:pPr lvl="1"/>
            <a:r>
              <a:rPr lang="en-US" dirty="0" smtClean="0"/>
              <a:t>If not, please use the following URL</a:t>
            </a:r>
          </a:p>
          <a:p>
            <a:pPr lvl="2"/>
            <a:r>
              <a:rPr lang="en-US" dirty="0" smtClean="0">
                <a:hlinkClick r:id="rId2"/>
              </a:rPr>
              <a:t>https://idforweb.github.io/stage2.html</a:t>
            </a:r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976" y="3630507"/>
            <a:ext cx="4848412" cy="322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2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5</a:t>
            </a:r>
            <a:r>
              <a:rPr lang="en-US" dirty="0" smtClean="0"/>
              <a:t> Buttons</a:t>
            </a:r>
          </a:p>
          <a:p>
            <a:pPr lvl="1"/>
            <a:r>
              <a:rPr lang="en-US" dirty="0" smtClean="0"/>
              <a:t>Introductory Video</a:t>
            </a:r>
          </a:p>
          <a:p>
            <a:pPr lvl="2"/>
            <a:r>
              <a:rPr lang="en-US" dirty="0" smtClean="0"/>
              <a:t>Click to watch the introductory video again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IDForWeb</a:t>
            </a:r>
            <a:endParaRPr lang="en-US" dirty="0" smtClean="0"/>
          </a:p>
          <a:p>
            <a:pPr lvl="2"/>
            <a:r>
              <a:rPr lang="en-US" dirty="0" smtClean="0"/>
              <a:t>Click to create </a:t>
            </a:r>
            <a:r>
              <a:rPr lang="en-US" dirty="0" err="1" smtClean="0"/>
              <a:t>IDForWeb</a:t>
            </a:r>
            <a:r>
              <a:rPr lang="en-US" dirty="0" smtClean="0"/>
              <a:t>, the Task 1 for the participants</a:t>
            </a:r>
          </a:p>
          <a:p>
            <a:pPr lvl="1"/>
            <a:r>
              <a:rPr lang="en-US" dirty="0" smtClean="0"/>
              <a:t>Verify </a:t>
            </a:r>
            <a:r>
              <a:rPr lang="en-US" dirty="0" err="1" smtClean="0"/>
              <a:t>IDForWeb</a:t>
            </a:r>
            <a:endParaRPr lang="en-US" dirty="0" smtClean="0"/>
          </a:p>
          <a:p>
            <a:pPr lvl="2"/>
            <a:r>
              <a:rPr lang="en-US" dirty="0" smtClean="0"/>
              <a:t>Click to verify </a:t>
            </a:r>
            <a:r>
              <a:rPr lang="en-US" dirty="0" err="1" smtClean="0"/>
              <a:t>IDForWeb</a:t>
            </a:r>
            <a:r>
              <a:rPr lang="en-US" dirty="0" smtClean="0"/>
              <a:t>, the Task 2 for the participants</a:t>
            </a:r>
          </a:p>
          <a:p>
            <a:pPr lvl="1"/>
            <a:r>
              <a:rPr lang="en-US" dirty="0" smtClean="0"/>
              <a:t>Conduct Survey</a:t>
            </a:r>
          </a:p>
          <a:p>
            <a:pPr lvl="2"/>
            <a:r>
              <a:rPr lang="en-US" dirty="0" smtClean="0"/>
              <a:t>Click to conduct survey, the final task for the participants</a:t>
            </a:r>
          </a:p>
          <a:p>
            <a:pPr lvl="1"/>
            <a:r>
              <a:rPr lang="en-US" dirty="0" smtClean="0"/>
              <a:t>Settings</a:t>
            </a:r>
          </a:p>
          <a:p>
            <a:pPr lvl="2"/>
            <a:r>
              <a:rPr lang="en-US" dirty="0" smtClean="0"/>
              <a:t>To update GTID if it is incorrectly typed.</a:t>
            </a:r>
          </a:p>
          <a:p>
            <a:r>
              <a:rPr lang="en-US" dirty="0" smtClean="0"/>
              <a:t>Make sure your GTID is shown on top.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9" r="25359"/>
          <a:stretch/>
        </p:blipFill>
        <p:spPr>
          <a:xfrm>
            <a:off x="7915836" y="1302544"/>
            <a:ext cx="4276164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2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IDForWeb</a:t>
            </a:r>
            <a:r>
              <a:rPr lang="en-US" dirty="0" smtClean="0"/>
              <a:t> (Task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2519"/>
            <a:ext cx="10515600" cy="4351338"/>
          </a:xfrm>
        </p:spPr>
        <p:txBody>
          <a:bodyPr/>
          <a:lstStyle/>
          <a:p>
            <a:r>
              <a:rPr lang="en-US" dirty="0" smtClean="0"/>
              <a:t>To create </a:t>
            </a:r>
            <a:r>
              <a:rPr lang="en-US" dirty="0" err="1" smtClean="0"/>
              <a:t>IDForWeb</a:t>
            </a:r>
            <a:r>
              <a:rPr lang="en-US" dirty="0" smtClean="0"/>
              <a:t>, </a:t>
            </a:r>
          </a:p>
          <a:p>
            <a:pPr lvl="1"/>
            <a:r>
              <a:rPr lang="en-US" dirty="0" smtClean="0"/>
              <a:t>1. Type user information on the form, such as</a:t>
            </a:r>
          </a:p>
          <a:p>
            <a:pPr lvl="2"/>
            <a:r>
              <a:rPr lang="en-US" dirty="0" smtClean="0"/>
              <a:t>First name</a:t>
            </a:r>
          </a:p>
          <a:p>
            <a:pPr lvl="2"/>
            <a:r>
              <a:rPr lang="en-US" dirty="0" smtClean="0"/>
              <a:t>Last name</a:t>
            </a:r>
          </a:p>
          <a:p>
            <a:pPr lvl="2"/>
            <a:r>
              <a:rPr lang="en-US" dirty="0" smtClean="0"/>
              <a:t>Position (in affiliation)</a:t>
            </a:r>
          </a:p>
          <a:p>
            <a:pPr lvl="2"/>
            <a:r>
              <a:rPr lang="en-US" dirty="0" smtClean="0"/>
              <a:t>Affiliation</a:t>
            </a:r>
          </a:p>
          <a:p>
            <a:pPr lvl="1"/>
            <a:r>
              <a:rPr lang="en-US" dirty="0" smtClean="0"/>
              <a:t>2. Then, click Record Selfie Video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Caveat: You should allow access to microphone &amp; camera to the browser</a:t>
            </a:r>
          </a:p>
          <a:p>
            <a:pPr lvl="2"/>
            <a:r>
              <a:rPr lang="en-US" dirty="0" smtClean="0"/>
              <a:t>Click ‘Allow’ to enable recording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6845" r="48841" b="51016"/>
          <a:stretch/>
        </p:blipFill>
        <p:spPr>
          <a:xfrm>
            <a:off x="7487190" y="1986989"/>
            <a:ext cx="4417939" cy="2380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90" y="5351515"/>
            <a:ext cx="3012970" cy="150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5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887</Words>
  <Application>Microsoft Macintosh PowerPoint</Application>
  <PresentationFormat>Widescreen</PresentationFormat>
  <Paragraphs>110</Paragraphs>
  <Slides>19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Calibri Light</vt:lpstr>
      <vt:lpstr>Arial</vt:lpstr>
      <vt:lpstr>Office Theme</vt:lpstr>
      <vt:lpstr>IDForWeb User Testing Instructions (Web)</vt:lpstr>
      <vt:lpstr>Web-app Prerequisites</vt:lpstr>
      <vt:lpstr>Web-app Prerequisites</vt:lpstr>
      <vt:lpstr>Testing Setup (One-time)</vt:lpstr>
      <vt:lpstr>Testing Setup (One-time)</vt:lpstr>
      <vt:lpstr>Consent Form</vt:lpstr>
      <vt:lpstr>Introductory Video</vt:lpstr>
      <vt:lpstr>Testing Menu</vt:lpstr>
      <vt:lpstr>Create IDForWeb (Task 1)</vt:lpstr>
      <vt:lpstr>Create IDForWeb (Task 1)</vt:lpstr>
      <vt:lpstr>Create IDForWeb (Task 1)</vt:lpstr>
      <vt:lpstr>Create IDForWeb (Task 1)</vt:lpstr>
      <vt:lpstr>IDForWeb</vt:lpstr>
      <vt:lpstr>Veryfy IDForWeb (Task 2)</vt:lpstr>
      <vt:lpstr>Veryfy IDForWeb (Task 2)</vt:lpstr>
      <vt:lpstr>Conduct Survey</vt:lpstr>
      <vt:lpstr>Uploading of the ID</vt:lpstr>
      <vt:lpstr>Caveat</vt:lpstr>
      <vt:lpstr>Create IDForWeb (Task 1)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IDForWeb User Testing Instructions</dc:title>
  <dc:creator>Jang, Yeong Jin</dc:creator>
  <cp:lastModifiedBy>Jang, Yeong Jin</cp:lastModifiedBy>
  <cp:revision>14</cp:revision>
  <dcterms:created xsi:type="dcterms:W3CDTF">2016-03-27T21:59:18Z</dcterms:created>
  <dcterms:modified xsi:type="dcterms:W3CDTF">2016-03-31T01:49:38Z</dcterms:modified>
</cp:coreProperties>
</file>